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32" r:id="rId4"/>
    <p:sldId id="333" r:id="rId5"/>
    <p:sldId id="339" r:id="rId6"/>
    <p:sldId id="335" r:id="rId7"/>
    <p:sldId id="336" r:id="rId8"/>
    <p:sldId id="338" r:id="rId9"/>
    <p:sldId id="337" r:id="rId10"/>
    <p:sldId id="34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341" r:id="rId20"/>
    <p:sldId id="267" r:id="rId21"/>
    <p:sldId id="268" r:id="rId22"/>
    <p:sldId id="269" r:id="rId23"/>
    <p:sldId id="343" r:id="rId24"/>
    <p:sldId id="270" r:id="rId25"/>
    <p:sldId id="344" r:id="rId26"/>
    <p:sldId id="342" r:id="rId27"/>
    <p:sldId id="345" r:id="rId28"/>
    <p:sldId id="347" r:id="rId29"/>
    <p:sldId id="348" r:id="rId30"/>
    <p:sldId id="346" r:id="rId31"/>
    <p:sldId id="349" r:id="rId32"/>
    <p:sldId id="271" r:id="rId33"/>
    <p:sldId id="350" r:id="rId34"/>
    <p:sldId id="272" r:id="rId35"/>
    <p:sldId id="273" r:id="rId36"/>
    <p:sldId id="351" r:id="rId37"/>
    <p:sldId id="274" r:id="rId38"/>
    <p:sldId id="352" r:id="rId39"/>
    <p:sldId id="275" r:id="rId40"/>
    <p:sldId id="276" r:id="rId41"/>
    <p:sldId id="354" r:id="rId42"/>
    <p:sldId id="277" r:id="rId43"/>
    <p:sldId id="278" r:id="rId44"/>
    <p:sldId id="279" r:id="rId45"/>
    <p:sldId id="280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53" r:id="rId58"/>
    <p:sldId id="366" r:id="rId59"/>
    <p:sldId id="367" r:id="rId60"/>
    <p:sldId id="368" r:id="rId61"/>
    <p:sldId id="281" r:id="rId62"/>
    <p:sldId id="282" r:id="rId63"/>
    <p:sldId id="283" r:id="rId64"/>
    <p:sldId id="379" r:id="rId65"/>
    <p:sldId id="369" r:id="rId66"/>
    <p:sldId id="370" r:id="rId67"/>
    <p:sldId id="371" r:id="rId68"/>
    <p:sldId id="372" r:id="rId69"/>
    <p:sldId id="374" r:id="rId70"/>
    <p:sldId id="375" r:id="rId71"/>
    <p:sldId id="376" r:id="rId72"/>
    <p:sldId id="377" r:id="rId73"/>
    <p:sldId id="381" r:id="rId74"/>
    <p:sldId id="380" r:id="rId75"/>
    <p:sldId id="378" r:id="rId76"/>
    <p:sldId id="285" r:id="rId77"/>
    <p:sldId id="287" r:id="rId78"/>
    <p:sldId id="286" r:id="rId79"/>
    <p:sldId id="288" r:id="rId80"/>
    <p:sldId id="382" r:id="rId81"/>
    <p:sldId id="373" r:id="rId82"/>
    <p:sldId id="289" r:id="rId8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 dirty="0"/>
            <a:t>DURACIÓN: </a:t>
          </a:r>
          <a:r>
            <a:rPr lang="es-ES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kern="1200" dirty="0"/>
            <a:t>horas</a:t>
          </a:r>
          <a:endParaRPr lang="en-US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10</a:t>
          </a:r>
          <a:r>
            <a:rPr lang="es-ES" dirty="0"/>
            <a:t>, 10 y 11 de Abril de 9:00 a 14:00 y 15:00 a 17:00 y 12 de Abril de 9:00 a 15:00</a:t>
          </a: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DURACIÓN: </a:t>
          </a:r>
          <a:r>
            <a:rPr lang="es-ES" sz="2800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sz="2800" kern="1200" dirty="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10</a:t>
          </a:r>
          <a:r>
            <a:rPr lang="es-ES" sz="2800" kern="1200" dirty="0"/>
            <a:t>, 10 y 11 de Abril de 9:00 a 14:00 y 15:00 a 17:00 y 12 de Abril de 9:00 a 15:00</a:t>
          </a: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D47E-D480-5E1B-012A-41FFFB8C3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2C225D-D1C7-2925-E730-BCC213FE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9097F-3BC2-AF1F-B134-C141C980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A4D96E-6102-9A5A-34BC-D8252A9F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1554-ED82-B9F3-E556-689BAC3E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AD9AC-A385-1CA9-BC78-AC9C32D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CBC4E2-1B3D-5F57-B70B-6967F112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36D50-5345-3A57-9A5D-A9E6D7EC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D2CAB-FF90-2C91-5DF5-F622700E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69E283-9919-80DC-DC24-93E5434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3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BE00DA-B1F7-E36D-4DBC-37F0AE4DC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C503-100B-D765-4A76-69AF3C222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C713A-527E-6AEC-2996-1B930530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9FB7BB-76F8-6571-F8C3-7647752F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262CD4-0219-BC0D-21FD-7A3344F8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04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360FF-8E3A-B397-7BC1-25338F8A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1C28-0D71-2907-497C-BA837361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5C18F-9612-DB8C-9CCC-6FE4A810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C8C37-D379-1346-59BF-D76F1E74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977CF-CD7F-1377-80F4-F9EE9D49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9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11C9-4EBD-7A75-3B8A-E51E2535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E5CC6-2767-6254-CF0C-7A5685E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CFD74-129F-8519-352C-926E3CC6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EA6CD-C9D8-35A9-84F0-E5737CEC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BF0DE9-B67A-2FDF-F663-0CBCBDA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E3C60-1929-153D-08DB-ADAD224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FD8B6-48BF-3594-20F9-247536B78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C889DA-F4D7-3FC0-B216-6337E454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04DF76-13F0-DEA5-5E17-2E3BDE19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C78C04-EF3D-EFC6-7C3B-1A71B31C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D37A2A-503E-4945-D532-1BA9580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4348-1DA3-98C7-3208-3291808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1BDC68-167C-8AF5-5444-ADE225CF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314953-585D-D0D9-E133-9A98ABEA2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1932C6-0DAF-C8AF-9CBC-5E3CFEA8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86EBBE-1FE9-F236-F7FC-FF1B8B52F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4ED43A-BA21-63A6-E51E-599B320B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5788D7-6311-5635-346D-46347A99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625269-70F4-CD62-6E19-36AE9B1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55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27D8E-C3C4-4B1D-DC18-EBB1F5E0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682CA8-7726-562F-CA04-8E7CC25A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4A79EA-BD4F-43E0-9E94-662C99A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EC18C7-9DF3-8238-D2AA-B2F0C6EC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2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29CA9C-4096-076E-15F9-EBF39C8B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9D1F2C-26A4-157C-83BE-66ADA79E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E8DF76-5BC4-8575-0162-9BF4807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00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8460F-39B2-5429-CC5B-637B8C21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205BB-E9BA-29B2-FCAA-14867217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69687-0C63-DD87-4B2E-47D14C2C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F6BB6-3B13-AB04-4BB2-6C7B23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B3F77-86FF-9216-FD7A-DF991561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91A4AC-40E0-2707-C7BF-9FA65F5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43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49C9F-AA2D-4022-E36A-AB6F53DF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889BC3-DF9D-39B6-6522-A332E9B8A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AD1F2-8090-33E0-ECF7-08D910436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8AA260-415B-CE6C-BB14-2B785CF2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C87E36-FABB-8A22-7DEC-C6A2B8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27B5F5-3118-B41D-633C-0B581E76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7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267737-5056-C2F5-B0DD-9668A4B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0859D-0417-4B2E-ADE5-129E915A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6A33B-99BB-24AA-88E7-CB064AE29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2A80B-5EB8-4004-AA0B-4A49A3038116}" type="datetimeFigureOut">
              <a:rPr lang="es-ES" smtClean="0"/>
              <a:t>10/04/2023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34D35-AB54-EDA1-5239-03971BC5F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D9BE3-C187-3CBF-9CAE-33643160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75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D28790-468C-D216-2468-486B0756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r="412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9EBECF8-0282-D2A3-3D86-E86F8D664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74" y="643467"/>
            <a:ext cx="87666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EAFC37-253C-3BCE-6AB9-DC183FD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s-ES" dirty="0"/>
              <a:t>MONGODB</a:t>
            </a:r>
          </a:p>
        </p:txBody>
      </p:sp>
      <p:pic>
        <p:nvPicPr>
          <p:cNvPr id="16" name="Graphic 6" descr="Base de datos">
            <a:extLst>
              <a:ext uri="{FF2B5EF4-FFF2-40B4-BE49-F238E27FC236}">
                <a16:creationId xmlns:a16="http://schemas.microsoft.com/office/drawing/2014/main" id="{F1B0A7A6-3AE1-1549-2693-E8B177353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68AED-484B-C8F6-3CDF-C2E565F5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El gestor de base de datos MongoDB se lo puede asociar a un conjunto de gestores de bases de datos que no tienen como lenguaje principal el SQL para su manipulación.</a:t>
            </a:r>
          </a:p>
          <a:p>
            <a:pPr algn="just"/>
            <a:r>
              <a:rPr lang="es-ES" sz="2000" dirty="0"/>
              <a:t>Los gestores de bases de datos NoSQL no requieren estructuras fijas como tablas, normalmente no soportan operaciones </a:t>
            </a:r>
            <a:r>
              <a:rPr lang="es-ES" sz="2000" dirty="0" err="1"/>
              <a:t>join</a:t>
            </a:r>
            <a:r>
              <a:rPr lang="es-ES" sz="2000" dirty="0"/>
              <a:t> y presentan como gran ventaja que pueden escalar en forma sencilla.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767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F3AE1C-CD9C-3D56-A628-ED547068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 DE DATOS DOCUMENTAL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FE9A40A-E632-790F-FDEB-D767316C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13" y="2072640"/>
            <a:ext cx="89256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6D01-89C0-A49F-0F64-8D4EEE91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MOTORES NOSQL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D5F2824-971B-54E9-3102-9CF71EEB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3" y="1275525"/>
            <a:ext cx="2843908" cy="2843908"/>
          </a:xfrm>
          <a:prstGeom prst="rect">
            <a:avLst/>
          </a:prstGeom>
        </p:spPr>
      </p:pic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AA8FC5DD-4B56-1E95-03E7-FA03AE0E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4" y="1744770"/>
            <a:ext cx="2843908" cy="190541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00737872-AA9A-E021-6AFD-F7A759CD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05" y="2164246"/>
            <a:ext cx="2843908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06397-6A02-1634-7757-7DCB2A9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sz="4100"/>
              <a:t>CARACTERÍSTICAS MONGODB</a:t>
            </a:r>
          </a:p>
        </p:txBody>
      </p:sp>
      <p:pic>
        <p:nvPicPr>
          <p:cNvPr id="5" name="Picture 4" descr="Montacargas levantando un contenedor en el jardín">
            <a:extLst>
              <a:ext uri="{FF2B5EF4-FFF2-40B4-BE49-F238E27FC236}">
                <a16:creationId xmlns:a16="http://schemas.microsoft.com/office/drawing/2014/main" id="{EDC6386E-4625-54E7-8CD0-A6704D0F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r="2599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275CE-0961-1C4C-4B52-354CCFA3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s-ES" sz="2000" dirty="0"/>
              <a:t>Indexación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Balanceo de carga</a:t>
            </a:r>
          </a:p>
          <a:p>
            <a:r>
              <a:rPr lang="es-ES" sz="2000" dirty="0"/>
              <a:t>Almacenamiento de archivos</a:t>
            </a:r>
          </a:p>
          <a:p>
            <a:r>
              <a:rPr lang="es-ES" sz="2000" dirty="0"/>
              <a:t>Agregación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4901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FC64F5-1A18-CE2C-3846-0968E2D9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dirty="0"/>
              <a:t>JSON</a:t>
            </a:r>
          </a:p>
        </p:txBody>
      </p:sp>
      <p:pic>
        <p:nvPicPr>
          <p:cNvPr id="5" name="Picture 4" descr="Pila de revistas en una mesa">
            <a:extLst>
              <a:ext uri="{FF2B5EF4-FFF2-40B4-BE49-F238E27FC236}">
                <a16:creationId xmlns:a16="http://schemas.microsoft.com/office/drawing/2014/main" id="{BD5E009F-EB0D-475F-F122-B6C7818F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r="7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5A241-E815-E53A-59FF-DC182CF99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/>
              <a:t>{</a:t>
            </a:r>
          </a:p>
          <a:p>
            <a:pPr marL="0" indent="0">
              <a:buNone/>
            </a:pPr>
            <a:r>
              <a:rPr lang="es-ES" sz="2000"/>
              <a:t>  codigo: 1,  </a:t>
            </a:r>
          </a:p>
          <a:p>
            <a:pPr marL="0" indent="0">
              <a:buNone/>
            </a:pPr>
            <a:r>
              <a:rPr lang="es-ES" sz="2000"/>
              <a:t>  nombre: 'El aleph',</a:t>
            </a:r>
          </a:p>
          <a:p>
            <a:pPr marL="0" indent="0">
              <a:buNone/>
            </a:pPr>
            <a:r>
              <a:rPr lang="es-ES" sz="2000"/>
              <a:t>  autor: 'Borges',</a:t>
            </a:r>
          </a:p>
          <a:p>
            <a:pPr marL="0" indent="0">
              <a:buNone/>
            </a:pPr>
            <a:r>
              <a:rPr lang="es-ES" sz="2000"/>
              <a:t>  editoriales: ['Planeta','Siglo XXI']</a:t>
            </a:r>
          </a:p>
          <a:p>
            <a:pPr marL="0" indent="0">
              <a:buNone/>
            </a:pPr>
            <a:r>
              <a:rPr lang="es-ES" sz="20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17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270B86-A2FA-9311-8CAC-BB77A8457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85658"/>
            <a:ext cx="10945825" cy="36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CUENTA DE MONGODB ATLAS Y LANZAR PRIMER CLUSTER</a:t>
            </a:r>
          </a:p>
        </p:txBody>
      </p:sp>
    </p:spTree>
    <p:extLst>
      <p:ext uri="{BB962C8B-B14F-4D97-AF65-F5344CB8AC3E}">
        <p14:creationId xmlns:p14="http://schemas.microsoft.com/office/powerpoint/2010/main" val="230846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7E429-CC0A-E52B-65A8-B0EBB932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MONGODB COMPASS</a:t>
            </a:r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BDE785EE-B4CE-DFD2-4585-A7C4136F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29" y="2354239"/>
            <a:ext cx="658014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sz="5400" dirty="0"/>
              <a:t>RECORRIDO POR MONGODB COMPASS Y CONECTARNOS A NUESTRO CLUSTER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91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5160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contenido 11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12455E83-278C-2EAC-4D44-A62DED3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A5F16-DADE-DDD9-45ED-53A0F0B6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/>
              <a:t>INSERTAR DOCUMENTOS</a:t>
            </a:r>
            <a:endParaRPr lang="es-ES" dirty="0"/>
          </a:p>
        </p:txBody>
      </p:sp>
      <p:pic>
        <p:nvPicPr>
          <p:cNvPr id="30" name="Picture 29" descr="Gafas encima de un libro">
            <a:extLst>
              <a:ext uri="{FF2B5EF4-FFF2-40B4-BE49-F238E27FC236}">
                <a16:creationId xmlns:a16="http://schemas.microsoft.com/office/drawing/2014/main" id="{FDCDDD9D-FE62-8E72-7269-7812DE6E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" r="2933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2E4FE-B702-10DE-9F6A-68E86476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Para inserta un documento o un conjunto de documentos disponemos de los métodos: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insertOne</a:t>
            </a:r>
            <a:r>
              <a:rPr lang="es-ES" sz="2000" dirty="0"/>
              <a:t>: Inserta un documento en una colección.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insertMany</a:t>
            </a:r>
            <a:r>
              <a:rPr lang="es-ES" sz="2000" dirty="0"/>
              <a:t>: Inserta múltiples documentos en una colección.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5385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9D278-9700-B7D0-ADA1-7A09B022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CAMPO OBLIGATORIO _ID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54D58-898D-EA4D-6C6F-91166B62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En MongoDB, cada documento almacenado en una colección requiere un único _id que actúa como clave principal . Si se inserta documento omite el _id, el controlador MongoDB automáticamente genera un </a:t>
            </a:r>
            <a:r>
              <a:rPr lang="es-ES" sz="2000" dirty="0" err="1"/>
              <a:t>ObjectId</a:t>
            </a:r>
            <a:r>
              <a:rPr lang="es-ES" sz="2000" dirty="0"/>
              <a:t> para el _id. </a:t>
            </a:r>
          </a:p>
        </p:txBody>
      </p:sp>
    </p:spTree>
    <p:extLst>
      <p:ext uri="{BB962C8B-B14F-4D97-AF65-F5344CB8AC3E}">
        <p14:creationId xmlns:p14="http://schemas.microsoft.com/office/powerpoint/2010/main" val="188588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526020-093A-FEB7-81C3-FAA1A07C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RECUPERAR DOCUMENTOS</a:t>
            </a:r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9EB52287-DD23-DF4C-8D11-4930313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8" y="579473"/>
            <a:ext cx="10729942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54043E-F288-9606-B711-44E6238C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COMPARACIÓN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FAA71A-6AB8-74ED-C600-C200976F4CBB}"/>
              </a:ext>
            </a:extLst>
          </p:cNvPr>
          <p:cNvSpPr txBox="1"/>
          <p:nvPr/>
        </p:nvSpPr>
        <p:spPr>
          <a:xfrm>
            <a:off x="7538022" y="713313"/>
            <a:ext cx="3815778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$eq - equal - igual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 - low than - menor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$lte - low than equal - menor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 - greater than - mayor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$gte - greater than equal - mayor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$ne - not equal - distinto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$in - in - dentro de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$nin - not in - no dentro de </a:t>
            </a:r>
          </a:p>
        </p:txBody>
      </p:sp>
    </p:spTree>
    <p:extLst>
      <p:ext uri="{BB962C8B-B14F-4D97-AF65-F5344CB8AC3E}">
        <p14:creationId xmlns:p14="http://schemas.microsoft.com/office/powerpoint/2010/main" val="20948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</a:t>
            </a:r>
          </a:p>
        </p:txBody>
      </p:sp>
    </p:spTree>
    <p:extLst>
      <p:ext uri="{BB962C8B-B14F-4D97-AF65-F5344CB8AC3E}">
        <p14:creationId xmlns:p14="http://schemas.microsoft.com/office/powerpoint/2010/main" val="4623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13B3E-0009-E578-1E94-2702D50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ELIMINAR DOCUMENTOS Y BBDD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4BBD1C1-661B-0C10-0AE0-FB068BD2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>
          <a:xfrm>
            <a:off x="977134" y="579473"/>
            <a:ext cx="1023773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2</a:t>
            </a:r>
          </a:p>
        </p:txBody>
      </p:sp>
    </p:spTree>
    <p:extLst>
      <p:ext uri="{BB962C8B-B14F-4D97-AF65-F5344CB8AC3E}">
        <p14:creationId xmlns:p14="http://schemas.microsoft.com/office/powerpoint/2010/main" val="273370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7F0A14-87EE-FCD0-88A0-44406E51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UN ELEMENTO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82FA8DFE-B2E5-7651-5475-AFB7CDDF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522609"/>
            <a:ext cx="10768181" cy="322819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3</a:t>
            </a:r>
          </a:p>
        </p:txBody>
      </p:sp>
    </p:spTree>
    <p:extLst>
      <p:ext uri="{BB962C8B-B14F-4D97-AF65-F5344CB8AC3E}">
        <p14:creationId xmlns:p14="http://schemas.microsoft.com/office/powerpoint/2010/main" val="23843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Introducción</a:t>
            </a:r>
          </a:p>
          <a:p>
            <a:r>
              <a:rPr lang="es-ES" sz="2000" dirty="0"/>
              <a:t>Operaciones en bases de datos documentales</a:t>
            </a:r>
          </a:p>
          <a:p>
            <a:r>
              <a:rPr lang="es-ES" sz="2000" dirty="0"/>
              <a:t>Índices</a:t>
            </a:r>
          </a:p>
          <a:p>
            <a:r>
              <a:rPr lang="es-ES" sz="2000" dirty="0" err="1"/>
              <a:t>Agregation</a:t>
            </a:r>
            <a:r>
              <a:rPr lang="es-ES" sz="2000" dirty="0"/>
              <a:t> Pipeline</a:t>
            </a:r>
          </a:p>
          <a:p>
            <a:r>
              <a:rPr lang="es-ES" sz="2000" dirty="0"/>
              <a:t>Esquemas en MongoDB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Otros aspectos relevantes en MongoDB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E498B-A113-9B99-0E35-A1A9503B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MÚLTIPLES ELEMENTOS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5ADAC-865B-E44F-6039-C35E2F6A4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3237074"/>
            <a:ext cx="10744200" cy="2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4</a:t>
            </a:r>
          </a:p>
        </p:txBody>
      </p:sp>
    </p:spTree>
    <p:extLst>
      <p:ext uri="{BB962C8B-B14F-4D97-AF65-F5344CB8AC3E}">
        <p14:creationId xmlns:p14="http://schemas.microsoft.com/office/powerpoint/2010/main" val="267252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F7A8EA-9A21-32EE-6BB5-922D1FF5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LÓGICOS</a:t>
            </a:r>
          </a:p>
        </p:txBody>
      </p:sp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A585970-BE6A-AC5A-E44F-9A02555E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833430"/>
            <a:ext cx="4371155" cy="11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5</a:t>
            </a:r>
          </a:p>
        </p:txBody>
      </p:sp>
    </p:spTree>
    <p:extLst>
      <p:ext uri="{BB962C8B-B14F-4D97-AF65-F5344CB8AC3E}">
        <p14:creationId xmlns:p14="http://schemas.microsoft.com/office/powerpoint/2010/main" val="127093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B8CFD-70FC-465D-4159-42972E47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CURSORES Y MÉTODOS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45EE35BB-2A33-6DD8-31C1-45A803303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722825"/>
            <a:ext cx="5708649" cy="3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15205-A05A-2EB1-BE5F-3867184E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RECUPERAR SOLO ALGUNOS CAMPOS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36326-5F01-B524-509C-5FF57CC88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lvl="0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Hemos visto que 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’: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no le pasamos parámetros nos retorna todos los documentos de la colección que hace referencia: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db.libros.find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({precio: 50},{titulo:1,cantidad:1,_id:0})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primer parámetro en el caso que lo indiquemos filtra la colección y recupera los documentos que cumplen la condición: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el segundo parámetro del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debemos especificar cada campo y un valor 1 indicando que se lo quiere recuperar.</a:t>
            </a: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</a:t>
            </a:r>
            <a:r>
              <a:rPr lang="en-US" sz="5200" dirty="0"/>
              <a:t>6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20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8684A-3966-9DB0-2B25-4DC5C2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0988D5-999B-4F42-BA13-53D8098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125" y="2354239"/>
            <a:ext cx="69937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7</a:t>
            </a:r>
          </a:p>
        </p:txBody>
      </p:sp>
    </p:spTree>
    <p:extLst>
      <p:ext uri="{BB962C8B-B14F-4D97-AF65-F5344CB8AC3E}">
        <p14:creationId xmlns:p14="http://schemas.microsoft.com/office/powerpoint/2010/main" val="136947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F221C-624E-E4D1-E74E-C4E9ACF3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70B6BF-FFC9-9E9C-AD85-C4BBA47C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959" y="1825625"/>
            <a:ext cx="8608081" cy="4351338"/>
          </a:xfrm>
        </p:spPr>
      </p:pic>
    </p:spTree>
    <p:extLst>
      <p:ext uri="{BB962C8B-B14F-4D97-AF65-F5344CB8AC3E}">
        <p14:creationId xmlns:p14="http://schemas.microsoft.com/office/powerpoint/2010/main" val="13539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Y UBICACIÓN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BASES DE DATOS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MONGODB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EXPECTATIVAS DEL CURSO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9AB42-7FE1-505A-B003-00553616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SIMPLE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06C474-318A-2703-FBD2-11B815DF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2462969"/>
            <a:ext cx="10744200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45FB1-FE62-E9C7-A1A7-06FED7F5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 COMPUESTO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D0F9FA-F036-C684-093A-04AC0A74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87" y="715390"/>
            <a:ext cx="10945825" cy="39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1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EBB684-BFBA-E0E3-F750-9599D0E8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MULTIKEY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0C5832-5D6D-19E5-0E45-D49BF011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741" y="2072640"/>
            <a:ext cx="74306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0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2F1F50-23EF-5139-5C69-217607D5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GEOJSON</a:t>
            </a:r>
          </a:p>
        </p:txBody>
      </p:sp>
      <p:pic>
        <p:nvPicPr>
          <p:cNvPr id="5" name="Marcador de contenido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B5563840-9592-DDE5-BF1B-38E2A76C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9" y="579473"/>
            <a:ext cx="695390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6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818DE1-1030-7689-24E7-E38896BF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/>
              <a:t>ÍNDICE GEOESPACIAL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21BB1-EDA4-21AF-1112-26DD99CA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/>
              <a:t>db.collection.createIndex( { &lt;location field&gt; : "2dsphere" } )</a:t>
            </a:r>
          </a:p>
          <a:p>
            <a:r>
              <a:rPr lang="en-US" sz="2000"/>
              <a:t>db.collection.createIndex( { &lt;location field&gt; : "2d" } )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740916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BD645-328A-E378-8FA6-494E0BBF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AGGREGATION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393ADB-200A-166D-D6A2-2D30F49A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50985"/>
            <a:ext cx="4942280" cy="35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FD66C-5564-AD88-252B-D6F729078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$match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583A9-4B2A-88F9-61DE-9E01B8AFA7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country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Spain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'Salamanca'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08411C-4D68-6CFD-63EA-CA0096DC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54EB-1F51-9CD3-0892-624F8B989C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country : 1, city : 1, name : 1 } }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F4BEB-77D9-C3D5-63AC-F466363C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B03AA-AE92-AC2C-0DD7-502528BB6C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29BF-6CEC-9B49-73FF-2C5815331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D6009-BC8D-7EC2-3FEE-DCA00A2456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},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aggResults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04529EC-BCF9-B48A-2AB5-5E4A5DF6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613705"/>
            <a:ext cx="10905066" cy="36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6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D7C8B0-D3CC-052D-62D3-0C9AA67B1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unwind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31A16-EBD2-A1AD-67AD-AC210C6B5C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61F33-EEA8-6964-FE89-998C9131A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B27E1-10AF-DBE6-00D6-CAFC3A19DC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775AD1-BAE5-10A7-59B3-FF3FE3B3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6F0F7-061E-4ACE-FEFE-CB2C1A8345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$limit : 2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0A84CE-4885-72A3-FF46-2AAB08321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$addFields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C5943-2106-1F0D-2FDA-61D7909DA0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$addFields : { foundation_year : 1218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6292-4EF0-37AC-30C0-456E7BD5B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81119-51F2-28EE-5F21-2B746F82A0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$count : 'total_documents'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EC85B-FF85-681E-ACCB-D61E4F5B4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D5932-6A87-7F99-E891-BE60A08DC2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'USAL'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0,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1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foreignField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university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as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} }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54D99-C3DD-546A-D06B-25F3F421E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sortByCount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3476A-52EA-2101-6804-BC1BF3D82B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db.courses.aggregate([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$sortByCount : '$level' }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8</a:t>
            </a:r>
          </a:p>
        </p:txBody>
      </p:sp>
    </p:spTree>
    <p:extLst>
      <p:ext uri="{BB962C8B-B14F-4D97-AF65-F5344CB8AC3E}">
        <p14:creationId xmlns:p14="http://schemas.microsoft.com/office/powerpoint/2010/main" val="842346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17487E-F34D-F1B3-4FC8-6CA7BD11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VS MONGODB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6E2B1-9725-9F1A-D4E8-9657A5C9EEE2}"/>
              </a:ext>
            </a:extLst>
          </p:cNvPr>
          <p:cNvSpPr txBox="1"/>
          <p:nvPr/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https://www.mongodb.com/docs/manual/reference/sql-aggregation-comparison/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A334B1-B0EA-391F-4888-1312B064A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367" y="2189369"/>
            <a:ext cx="4788505" cy="3747004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1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9</a:t>
            </a:r>
          </a:p>
        </p:txBody>
      </p:sp>
    </p:spTree>
    <p:extLst>
      <p:ext uri="{BB962C8B-B14F-4D97-AF65-F5344CB8AC3E}">
        <p14:creationId xmlns:p14="http://schemas.microsoft.com/office/powerpoint/2010/main" val="372751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4878B6-D848-4ADE-6065-5760D285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83" y="2354239"/>
            <a:ext cx="66634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3CEE5E-9D1B-CFD2-CA70-52677A0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FF8895E-3046-B005-7520-A4D472DB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03565"/>
            <a:ext cx="10945825" cy="37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4646A8-AFD3-5DFA-E69F-469A5661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21F8ED-1E58-812C-45C6-6F829890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4306" y="579473"/>
            <a:ext cx="74833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3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A356D8-D767-A9FA-3F72-C5A22FC3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783359-F220-0063-F47A-4E8706E98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2527" y="579473"/>
            <a:ext cx="69469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9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FAF9B-217E-863D-37F3-91208026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ESQUEMA DE VALIDACIÓN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073724B-6A36-3752-A896-88034F31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56" y="579473"/>
            <a:ext cx="76040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10</a:t>
            </a:r>
          </a:p>
        </p:txBody>
      </p:sp>
    </p:spTree>
    <p:extLst>
      <p:ext uri="{BB962C8B-B14F-4D97-AF65-F5344CB8AC3E}">
        <p14:creationId xmlns:p14="http://schemas.microsoft.com/office/powerpoint/2010/main" val="3355805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14CD3-326A-3479-B014-79689F72E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/>
              <a:t>A One-to-One relationship (1:1)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347865-1212-3933-A86A-6159D5B7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8" y="649707"/>
            <a:ext cx="3252398" cy="3146695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4A3F378-2DAA-52B6-69AE-027DDEB7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2179831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69012D-6370-8464-69CD-3E5A08D7E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671" y="1685261"/>
            <a:ext cx="4385187" cy="1743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3400"/>
              <a:t>One-to-Many relationships with Embedded Documents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2FAA31-278A-3A70-84A9-5DBDCBDF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52" y="1372357"/>
            <a:ext cx="1917814" cy="3995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A4A57BA-FB91-2493-23D1-8E065BE7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5" y="1372356"/>
            <a:ext cx="2297383" cy="39954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44BEE-3260-A955-0ACF-D44E10EC6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3700"/>
              <a:t>One-to-Many relationships with the document reference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2DF19B-F0E6-3756-8F3C-18862E32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82" y="649707"/>
            <a:ext cx="2855484" cy="3146695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F0200F3-63C9-5421-1043-CA44E3E1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1690158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1FDDEE-01DB-9BD7-E653-82914F502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 Many-to-Many relationship (N:M)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C4495C-FC99-677C-4E99-FB2DA49E8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29863"/>
            <a:ext cx="5708649" cy="31682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38E721-776D-9067-75BF-2FC0317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AUTENTICACIÓN Y AUTORIZACIÓN</a:t>
            </a: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849E76F-AF4A-C8F7-93DC-2DE97C0C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r="1" b="12602"/>
          <a:stretch/>
        </p:blipFill>
        <p:spPr>
          <a:xfrm>
            <a:off x="2340897" y="579473"/>
            <a:ext cx="751020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054188-85F0-1A9D-28D2-AA190F1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RBAC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88D513-8F28-7941-79F5-B242527C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22" y="579473"/>
            <a:ext cx="808515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11F71-CB5C-035D-F75C-40E31D8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PRÁCTICO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07AD2AA-1D09-91D6-0BBD-876224BE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68919"/>
            <a:ext cx="10744200" cy="3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1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11</a:t>
            </a:r>
          </a:p>
        </p:txBody>
      </p:sp>
    </p:spTree>
    <p:extLst>
      <p:ext uri="{BB962C8B-B14F-4D97-AF65-F5344CB8AC3E}">
        <p14:creationId xmlns:p14="http://schemas.microsoft.com/office/powerpoint/2010/main" val="9171754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C2EC73-0579-345B-F112-EC91D6E3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FAC86F-5DE7-A966-5957-61A6A94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9" y="1521249"/>
            <a:ext cx="6129502" cy="37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3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58F71D0-A0DD-C4C3-75D2-66D2C729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32" y="847637"/>
            <a:ext cx="7042536" cy="3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6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1F6E25-C31B-E021-6BF1-CA46372C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DEFINIDOS POR EL USUARIO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Marcador de contenido 8" descr="Diagrama, Gráfico de cajas y bigotes&#10;&#10;Descripción generada automáticamente">
            <a:extLst>
              <a:ext uri="{FF2B5EF4-FFF2-40B4-BE49-F238E27FC236}">
                <a16:creationId xmlns:a16="http://schemas.microsoft.com/office/drawing/2014/main" id="{802600D1-AAE2-44C5-844C-CDD9672E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12" y="1155730"/>
            <a:ext cx="8032376" cy="3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6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5B0559-A2D8-AB11-C24B-B2676D04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ALTA DISPONIBILIDAD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25A8191-1539-5CD8-48D1-89936CC8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8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4320320-3643-8B4D-BBA6-BEF064182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72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5E885-3953-2A3D-B969-D2369E7C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REPLICACIÓN</a:t>
            </a:r>
          </a:p>
        </p:txBody>
      </p:sp>
      <p:pic>
        <p:nvPicPr>
          <p:cNvPr id="4" name="Marcador de contenido 3" descr="MongoDB para Big Data – replicación y sharding (I) 0">
            <a:extLst>
              <a:ext uri="{FF2B5EF4-FFF2-40B4-BE49-F238E27FC236}">
                <a16:creationId xmlns:a16="http://schemas.microsoft.com/office/drawing/2014/main" id="{C5D61053-C2AA-2A2B-1FAB-7B660F64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94" y="2072640"/>
            <a:ext cx="10320336" cy="4128135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3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A6D73-17EE-F6E2-DC9D-B9EAB704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OPLOG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702D6D5-D870-3864-9B85-F64C464B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/>
          <a:stretch/>
        </p:blipFill>
        <p:spPr>
          <a:xfrm>
            <a:off x="1846746" y="2354239"/>
            <a:ext cx="8498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2FCA19-5B34-C9B6-28A3-17F8D92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4119920-1A3D-83E7-E9A8-2E342A86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161" y="2149222"/>
            <a:ext cx="9835678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7934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A2C44-4C82-FDA1-0E3D-C081CA3F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SHARDED CLUSTER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F4FE87-0BDB-C10D-198E-FCC9D195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75288"/>
            <a:ext cx="4942280" cy="3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3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49DF3-62C2-227E-485F-DB4A8767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SHARDING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AC99A41-9909-9C29-406B-6FFAAE3F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5751" y="1986850"/>
            <a:ext cx="5708649" cy="28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5949</TotalTime>
  <Words>1078</Words>
  <Application>Microsoft Office PowerPoint</Application>
  <PresentationFormat>Panorámica</PresentationFormat>
  <Paragraphs>169</Paragraphs>
  <Slides>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Meiryo</vt:lpstr>
      <vt:lpstr>Arial</vt:lpstr>
      <vt:lpstr>Calibri</vt:lpstr>
      <vt:lpstr>Calibri Light</vt:lpstr>
      <vt:lpstr>Tema de Office</vt:lpstr>
      <vt:lpstr>Presentación de PowerPoint</vt:lpstr>
      <vt:lpstr>ACCIÓN FORMATIVA</vt:lpstr>
      <vt:lpstr>CONTENIDOS</vt:lpstr>
      <vt:lpstr>PRESENTACIón</vt:lpstr>
      <vt:lpstr>Presentación de PowerPoint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MONGODB</vt:lpstr>
      <vt:lpstr>BASE DE DATOS DOCUMENTAL</vt:lpstr>
      <vt:lpstr>MOTORES NOSQL</vt:lpstr>
      <vt:lpstr>CARACTERÍSTICAS MONGODB</vt:lpstr>
      <vt:lpstr>JSON</vt:lpstr>
      <vt:lpstr>Presentación de PowerPoint</vt:lpstr>
      <vt:lpstr>CREAR CUENTA DE MONGODB ATLAS Y LANZAR PRIMER CLUSTER</vt:lpstr>
      <vt:lpstr>MONGODB COMPASS</vt:lpstr>
      <vt:lpstr>RECORRIDO POR MONGODB COMPASS Y CONECTARNOS A NUESTRO CLUSTER</vt:lpstr>
      <vt:lpstr>Presentación de PowerPoint</vt:lpstr>
      <vt:lpstr>INSERTAR DOCUMENTOS</vt:lpstr>
      <vt:lpstr>CAMPO OBLIGATORIO _ID</vt:lpstr>
      <vt:lpstr>RECUPERAR DOCUMENTOS</vt:lpstr>
      <vt:lpstr>OPERADORES COMPARACIÓN</vt:lpstr>
      <vt:lpstr>EJERCICIO 1</vt:lpstr>
      <vt:lpstr>ELIMINAR DOCUMENTOS Y BBDD</vt:lpstr>
      <vt:lpstr>EJERCICIO 2</vt:lpstr>
      <vt:lpstr>MODIFICAR UN ELEMENTO</vt:lpstr>
      <vt:lpstr>EJERCICIO 3</vt:lpstr>
      <vt:lpstr>MODIFICAR MÚLTIPLES ELEMENTOS</vt:lpstr>
      <vt:lpstr>EJERCICIO 4</vt:lpstr>
      <vt:lpstr>OPERADORES LÓGICOS</vt:lpstr>
      <vt:lpstr>EJERCICIO 5</vt:lpstr>
      <vt:lpstr>CURSORES Y MÉTODOS</vt:lpstr>
      <vt:lpstr>RECUPERAR SOLO ALGUNOS CAMPOS</vt:lpstr>
      <vt:lpstr>EJERCICIO 6</vt:lpstr>
      <vt:lpstr>DOCUMENTOS EMBEBIDOS</vt:lpstr>
      <vt:lpstr>EJERCICIO 7</vt:lpstr>
      <vt:lpstr>ÍNDICES</vt:lpstr>
      <vt:lpstr>ÍNDICE SIMPLE</vt:lpstr>
      <vt:lpstr>ÍNDICE COMPUESTO</vt:lpstr>
      <vt:lpstr>ÍNDICE MULTIKEY</vt:lpstr>
      <vt:lpstr>GEOJSON</vt:lpstr>
      <vt:lpstr>ÍNDICE GEOESPACIAL</vt:lpstr>
      <vt:lpstr>AGGREGATION PIPELINE</vt:lpstr>
      <vt:lpstr>$match</vt:lpstr>
      <vt:lpstr>$project</vt:lpstr>
      <vt:lpstr>$group</vt:lpstr>
      <vt:lpstr>$out</vt:lpstr>
      <vt:lpstr>$unwind</vt:lpstr>
      <vt:lpstr>$sort</vt:lpstr>
      <vt:lpstr>$limit</vt:lpstr>
      <vt:lpstr>$addFields</vt:lpstr>
      <vt:lpstr>$count</vt:lpstr>
      <vt:lpstr>$lookup</vt:lpstr>
      <vt:lpstr>$sortByCount</vt:lpstr>
      <vt:lpstr>EJERCICIO 8</vt:lpstr>
      <vt:lpstr>SQL VS MONGODB</vt:lpstr>
      <vt:lpstr>EJERCICIO 9</vt:lpstr>
      <vt:lpstr>DATA MODEL</vt:lpstr>
      <vt:lpstr>DOCUMENTOS EMBEBIDOS</vt:lpstr>
      <vt:lpstr>REFERENCIAS</vt:lpstr>
      <vt:lpstr>ESQUEMA DE VALIDACIÓN</vt:lpstr>
      <vt:lpstr>EJERCICIO 10</vt:lpstr>
      <vt:lpstr>A One-to-One relationship (1:1) </vt:lpstr>
      <vt:lpstr>One-to-Many relationships with Embedded Documents</vt:lpstr>
      <vt:lpstr>One-to-Many relationships with the document reference </vt:lpstr>
      <vt:lpstr>A Many-to-Many relationship (N:M) </vt:lpstr>
      <vt:lpstr>AUTENTICACIÓN Y AUTORIZACIÓN</vt:lpstr>
      <vt:lpstr>RBAC</vt:lpstr>
      <vt:lpstr>CASO PRÁCTICO</vt:lpstr>
      <vt:lpstr>EJERCICIO 11</vt:lpstr>
      <vt:lpstr>BACKUPS</vt:lpstr>
      <vt:lpstr>Presentación de PowerPoint</vt:lpstr>
      <vt:lpstr>ROLES DEFINIDOS POR EL USUARIO</vt:lpstr>
      <vt:lpstr>ALTA DISPONIBILIDAD</vt:lpstr>
      <vt:lpstr>Presentación de PowerPoint</vt:lpstr>
      <vt:lpstr>REPLICACIÓN</vt:lpstr>
      <vt:lpstr>OPLOG</vt:lpstr>
      <vt:lpstr>DEMO</vt:lpstr>
      <vt:lpstr>SHARDED CLUSTER</vt:lpstr>
      <vt:lpstr>SHARDING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8</cp:revision>
  <dcterms:created xsi:type="dcterms:W3CDTF">2023-03-30T09:03:42Z</dcterms:created>
  <dcterms:modified xsi:type="dcterms:W3CDTF">2023-04-10T05:46:22Z</dcterms:modified>
</cp:coreProperties>
</file>